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89" r:id="rId3"/>
    <p:sldId id="290" r:id="rId4"/>
    <p:sldId id="258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75" r:id="rId19"/>
  </p:sldIdLst>
  <p:sldSz cx="24384000" cy="13716000"/>
  <p:notesSz cx="6858000" cy="9144000"/>
  <p:embeddedFontLst>
    <p:embeddedFont>
      <p:font typeface="OCRB" panose="020B0609020202020204" pitchFamily="49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ExtraBold" panose="020B0906030804020204" pitchFamily="34" charset="0"/>
      <p:bold r:id="rId26"/>
      <p:italic r:id="rId27"/>
      <p:bold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39" d="100"/>
          <a:sy n="39" d="100"/>
        </p:scale>
        <p:origin x="140" y="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dirty="0"/>
              <a:t>To insert a new value, first we should dynamically allocate a new node and assign the value to it and then connect it with the existing linked list.</a:t>
            </a:r>
          </a:p>
          <a:p>
            <a:pPr>
              <a:defRPr/>
            </a:pPr>
            <a:r>
              <a:rPr lang="en-US" altLang="zh-CN" dirty="0"/>
              <a:t>Supposed we want to append the new node in front of the head.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02D31-E118-71B5-1EEA-B982BB6A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99" y="9576811"/>
            <a:ext cx="7280978" cy="226713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8741FC-38DC-9D33-1CAD-AF3B5F18B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05183"/>
              </p:ext>
            </p:extLst>
          </p:nvPr>
        </p:nvGraphicFramePr>
        <p:xfrm>
          <a:off x="3058885" y="7576217"/>
          <a:ext cx="10918372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8372">
                  <a:extLst>
                    <a:ext uri="{9D8B030D-6E8A-4147-A177-3AD203B41FA5}">
                      <a16:colId xmlns:a16="http://schemas.microsoft.com/office/drawing/2014/main" val="1842177172"/>
                    </a:ext>
                  </a:extLst>
                </a:gridCol>
              </a:tblGrid>
              <a:tr h="2874070">
                <a:tc>
                  <a:txBody>
                    <a:bodyPr/>
                    <a:lstStyle/>
                    <a:p>
                      <a:pPr marL="756000" lvl="0" indent="0" algn="l">
                        <a:buNone/>
                        <a:defRPr/>
                      </a:pPr>
                      <a:r>
                        <a:rPr lang="en-US" altLang="zh-CN" sz="4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struct tnode *node =</a:t>
                      </a:r>
                    </a:p>
                    <a:p>
                      <a:pPr marL="756000" lvl="0" indent="0" algn="l">
                        <a:buNone/>
                        <a:defRPr/>
                      </a:pPr>
                      <a:r>
                        <a:rPr lang="en-US" altLang="zh-CN" sz="4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(struct tnode*) malloc(sizeof(struct tnode));</a:t>
                      </a:r>
                    </a:p>
                    <a:p>
                      <a:pPr marL="756000" lvl="0" indent="0" algn="l">
                        <a:buNone/>
                        <a:defRPr/>
                      </a:pPr>
                      <a:r>
                        <a:rPr lang="en-US" altLang="zh-CN" sz="4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node-&gt;value = x;</a:t>
                      </a:r>
                    </a:p>
                    <a:p>
                      <a:pPr marL="756000" lvl="0" indent="0" algn="l">
                        <a:buNone/>
                        <a:defRPr/>
                      </a:pPr>
                      <a:r>
                        <a:rPr lang="en-US" altLang="zh-CN" sz="4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node-&gt;next  = head;</a:t>
                      </a:r>
                    </a:p>
                    <a:p>
                      <a:pPr marL="756000" lvl="0" indent="0" algn="l">
                        <a:buNone/>
                        <a:defRPr/>
                      </a:pPr>
                      <a:r>
                        <a:rPr lang="en-US" altLang="zh-CN" sz="4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 = node;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48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843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416F143-F0E5-B66D-C038-7CBA3C8B34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159829" y="2763685"/>
            <a:ext cx="14009914" cy="10547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C5F09-679A-810D-ECD7-F112F9A2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787" y="4870450"/>
            <a:ext cx="7704318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41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dirty="0"/>
              <a:t>How about the algorithm of inserting new node in the </a:t>
            </a:r>
            <a:r>
              <a:rPr lang="en-US" altLang="zh-CN" b="1" dirty="0">
                <a:solidFill>
                  <a:srgbClr val="0070C0"/>
                </a:solidFill>
              </a:rPr>
              <a:t>middle</a:t>
            </a:r>
            <a:r>
              <a:rPr lang="en-US" altLang="zh-CN" dirty="0"/>
              <a:t> and in the </a:t>
            </a:r>
            <a:r>
              <a:rPr lang="en-US" altLang="zh-CN" b="1" dirty="0">
                <a:solidFill>
                  <a:srgbClr val="0070C0"/>
                </a:solidFill>
              </a:rPr>
              <a:t>last</a:t>
            </a:r>
            <a:r>
              <a:rPr lang="en-US" altLang="zh-CN" dirty="0"/>
              <a:t> of the single linked list?</a:t>
            </a:r>
          </a:p>
          <a:p>
            <a:pPr>
              <a:defRPr/>
            </a:pPr>
            <a:r>
              <a:rPr lang="en-US" altLang="zh-CN" dirty="0"/>
              <a:t>Try it by yourself!</a:t>
            </a:r>
          </a:p>
        </p:txBody>
      </p:sp>
    </p:spTree>
    <p:extLst>
      <p:ext uri="{BB962C8B-B14F-4D97-AF65-F5344CB8AC3E}">
        <p14:creationId xmlns:p14="http://schemas.microsoft.com/office/powerpoint/2010/main" val="38103810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dirty="0"/>
              <a:t>To delete a value, first we should find the location of node which store the value we want to delete, remove it, and connect the remaining linked list.</a:t>
            </a:r>
          </a:p>
          <a:p>
            <a:pPr>
              <a:defRPr/>
            </a:pPr>
            <a:r>
              <a:rPr lang="en-US" altLang="zh-CN" dirty="0"/>
              <a:t>Supposed the value we want to remove is x and assuming x is exist in linked list and it is unique.</a:t>
            </a:r>
          </a:p>
          <a:p>
            <a:pPr>
              <a:defRPr/>
            </a:pPr>
            <a:r>
              <a:rPr lang="en-US" altLang="zh-CN" dirty="0"/>
              <a:t>There are two conditions we should pay attention to: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if x is in a </a:t>
            </a:r>
            <a:r>
              <a:rPr lang="en-US" altLang="zh-CN" b="1" dirty="0">
                <a:solidFill>
                  <a:srgbClr val="0070C0"/>
                </a:solidFill>
              </a:rPr>
              <a:t>head node </a:t>
            </a:r>
            <a:r>
              <a:rPr lang="en-US" altLang="zh-CN" dirty="0"/>
              <a:t>or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if x is </a:t>
            </a:r>
            <a:r>
              <a:rPr lang="en-US" altLang="zh-CN" b="1" dirty="0">
                <a:solidFill>
                  <a:srgbClr val="0070C0"/>
                </a:solidFill>
              </a:rPr>
              <a:t>not in a head node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33836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659ACF3-7877-D60D-3C6F-925319B8CBB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98466653"/>
              </p:ext>
            </p:extLst>
          </p:nvPr>
        </p:nvGraphicFramePr>
        <p:xfrm>
          <a:off x="2166938" y="3714750"/>
          <a:ext cx="19310350" cy="862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10350">
                  <a:extLst>
                    <a:ext uri="{9D8B030D-6E8A-4147-A177-3AD203B41FA5}">
                      <a16:colId xmlns:a16="http://schemas.microsoft.com/office/drawing/2014/main" val="4052386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struct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tnode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*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;</a:t>
                      </a: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endParaRPr lang="id-ID" altLang="zh-CN" sz="4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urier New" pitchFamily="49" charset="0"/>
                        <a:ea typeface="SimSun" pitchFamily="2" charset="-122"/>
                        <a:cs typeface="Courier New" pitchFamily="49" charset="0"/>
                      </a:endParaRP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//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if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x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is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in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node</a:t>
                      </a:r>
                      <a:endParaRPr lang="id-ID" altLang="zh-CN" sz="4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 New" pitchFamily="49" charset="0"/>
                        <a:ea typeface="SimSun" pitchFamily="2" charset="-122"/>
                        <a:cs typeface="Courier New" pitchFamily="49" charset="0"/>
                      </a:endParaRP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if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(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value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== x ) {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;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free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(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);</a:t>
                      </a: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}</a:t>
                      </a: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//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if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x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is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not in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head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node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,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find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the</a:t>
                      </a:r>
                      <a:r>
                        <a:rPr lang="id-ID" altLang="zh-CN" sz="4000" b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location</a:t>
                      </a:r>
                      <a:endParaRPr lang="id-ID" altLang="zh-CN" sz="4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 New" pitchFamily="49" charset="0"/>
                        <a:ea typeface="SimSun" pitchFamily="2" charset="-122"/>
                        <a:cs typeface="Courier New" pitchFamily="49" charset="0"/>
                      </a:endParaRP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else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{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while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(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value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!= x )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;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struct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tnode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*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del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;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curr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 = 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del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-&gt;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next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;</a:t>
                      </a:r>
                    </a:p>
                    <a:p>
                      <a:pPr lvl="3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free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(</a:t>
                      </a:r>
                      <a:r>
                        <a:rPr lang="id-ID" altLang="zh-CN" sz="4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del</a:t>
                      </a: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);</a:t>
                      </a:r>
                    </a:p>
                    <a:p>
                      <a:pPr lvl="1" algn="l" eaLnBrk="1" hangingPunct="1">
                        <a:buNone/>
                        <a:tabLst>
                          <a:tab pos="457200" algn="l"/>
                        </a:tabLst>
                      </a:pPr>
                      <a:r>
                        <a:rPr lang="id-ID" altLang="zh-CN" sz="4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SimSun" pitchFamily="2" charset="-122"/>
                          <a:cs typeface="Courier New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031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909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91B05-017F-C61D-D11B-E15295F1F1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Delete 31 (at head)</a:t>
            </a:r>
          </a:p>
        </p:txBody>
      </p:sp>
      <p:pic>
        <p:nvPicPr>
          <p:cNvPr id="7" name="Picture 7" descr="list-3.gif">
            <a:extLst>
              <a:ext uri="{FF2B5EF4-FFF2-40B4-BE49-F238E27FC236}">
                <a16:creationId xmlns:a16="http://schemas.microsoft.com/office/drawing/2014/main" id="{C843914B-6951-EA9A-98AB-C8D8D8D1DA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117" y="4790291"/>
            <a:ext cx="11497241" cy="77797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1310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91B05-017F-C61D-D11B-E15295F1F1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Delete 35 (not at head)</a:t>
            </a:r>
          </a:p>
        </p:txBody>
      </p:sp>
      <p:pic>
        <p:nvPicPr>
          <p:cNvPr id="4" name="Picture 7" descr="list-3.gif">
            <a:extLst>
              <a:ext uri="{FF2B5EF4-FFF2-40B4-BE49-F238E27FC236}">
                <a16:creationId xmlns:a16="http://schemas.microsoft.com/office/drawing/2014/main" id="{8D541E3E-37E2-9C0E-DA8A-00567248AE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7323" y="4863076"/>
            <a:ext cx="18569354" cy="78013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65476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8504-DA4D-F8C1-3182-C636D659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E810-59F8-2338-76B3-DF5ADF3CA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07748-2FA6-AED3-602C-5BAC318377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Linked list is useful, especially in solving real-time problems where the number of elements to be stored is unpredictable and also during sequential access of elements.</a:t>
            </a:r>
          </a:p>
          <a:p>
            <a:r>
              <a:rPr lang="en-US" dirty="0"/>
              <a:t>Linked List has two types, single and double linked list.</a:t>
            </a:r>
          </a:p>
          <a:p>
            <a:r>
              <a:rPr lang="en-US" dirty="0"/>
              <a:t>Single linked list is characterized by having a single one way link from a list pointing to another list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34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6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Rivest, &amp; Clifford Stein. (2022). Introduction to Algorithms. 04. The MIT Press. London. ISBN: 9780262046305. </a:t>
            </a:r>
            <a:r>
              <a:rPr lang="en-US"/>
              <a:t>Chapter 10.</a:t>
            </a:r>
            <a:endParaRPr lang="en-US" dirty="0"/>
          </a:p>
          <a:p>
            <a:r>
              <a:rPr lang="en-US" dirty="0"/>
              <a:t>Linked List,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=3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76553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3C63-3652-9F12-6F77-766BFDA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D62-1CA3-0884-DA56-1F563661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9316-3337-82DE-9FC2-A4C9596D6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03</a:t>
            </a:r>
          </a:p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38963-477D-65EB-186A-6885915160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the concept of Linked List</a:t>
            </a:r>
          </a:p>
          <a:p>
            <a:pPr marL="504000" indent="-504000"/>
            <a:r>
              <a:rPr lang="en-ID" dirty="0"/>
              <a:t>Explain the difference between Linked List and Array</a:t>
            </a:r>
          </a:p>
          <a:p>
            <a:pPr marL="504000" indent="-504000"/>
            <a:r>
              <a:rPr lang="en-ID" dirty="0"/>
              <a:t>Apply the Single Linked List using C</a:t>
            </a: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44430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 List Introduction</a:t>
            </a:r>
          </a:p>
          <a:p>
            <a:pPr marL="504000" indent="-504000"/>
            <a:r>
              <a:rPr lang="en-AU" dirty="0"/>
              <a:t>Linked List vs Array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Linked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>
                <a:solidFill>
                  <a:srgbClr val="0070C0"/>
                </a:solidFill>
              </a:rPr>
              <a:t>Linked list </a:t>
            </a:r>
            <a:r>
              <a:rPr lang="en-US" altLang="zh-CN" dirty="0"/>
              <a:t>is a data structure that consists of a sequence of data records such that each record there is a field that contains a reference to the next record in the sequence.</a:t>
            </a:r>
          </a:p>
          <a:p>
            <a:pPr algn="just">
              <a:defRPr/>
            </a:pPr>
            <a:r>
              <a:rPr lang="en-US" altLang="zh-CN" dirty="0"/>
              <a:t>Linked list allows </a:t>
            </a:r>
            <a:r>
              <a:rPr lang="en-US" altLang="zh-CN" b="1" dirty="0">
                <a:solidFill>
                  <a:srgbClr val="0070C0"/>
                </a:solidFill>
              </a:rPr>
              <a:t>insertion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0070C0"/>
                </a:solidFill>
              </a:rPr>
              <a:t>deletion</a:t>
            </a:r>
            <a:r>
              <a:rPr lang="en-US" altLang="zh-CN" dirty="0"/>
              <a:t> of any element at any location.</a:t>
            </a:r>
          </a:p>
          <a:p>
            <a:pPr algn="just">
              <a:defRPr/>
            </a:pPr>
            <a:r>
              <a:rPr lang="en-US" altLang="zh-CN" dirty="0"/>
              <a:t>Linked list is used in many algorithms for </a:t>
            </a:r>
            <a:r>
              <a:rPr lang="en-US" altLang="zh-CN" b="1" dirty="0">
                <a:solidFill>
                  <a:srgbClr val="0070C0"/>
                </a:solidFill>
              </a:rPr>
              <a:t>solving real-time problems, </a:t>
            </a:r>
            <a:r>
              <a:rPr lang="en-US" dirty="0"/>
              <a:t>when the number of elements to be stored is unpredictable and also during sequential access of elements.</a:t>
            </a:r>
          </a:p>
          <a:p>
            <a:pPr algn="just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4400" dirty="0"/>
              <a:t>Take a look at the following figure:</a:t>
            </a:r>
          </a:p>
          <a:p>
            <a:pPr>
              <a:defRPr/>
            </a:pPr>
            <a:endParaRPr lang="en-US" altLang="zh-CN" sz="4400" dirty="0"/>
          </a:p>
          <a:p>
            <a:pPr>
              <a:defRPr/>
            </a:pPr>
            <a:endParaRPr lang="en-US" altLang="zh-CN" sz="4400" dirty="0"/>
          </a:p>
          <a:p>
            <a:pPr marL="0" indent="0">
              <a:buNone/>
              <a:defRPr/>
            </a:pPr>
            <a:endParaRPr lang="en-US" altLang="zh-CN" sz="4400" dirty="0"/>
          </a:p>
          <a:p>
            <a:pPr>
              <a:defRPr/>
            </a:pPr>
            <a:r>
              <a:rPr lang="en-US" altLang="zh-CN" sz="4400" dirty="0"/>
              <a:t>Example of a list whose nodes contain two fields: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an integer value &amp; a link to the next node.</a:t>
            </a:r>
          </a:p>
          <a:p>
            <a:pPr>
              <a:defRPr/>
            </a:pPr>
            <a:r>
              <a:rPr lang="en-US" altLang="zh-CN" sz="4400" dirty="0"/>
              <a:t>Linked list which node contain only a single link to another node is called </a:t>
            </a:r>
            <a:r>
              <a:rPr lang="en-US" altLang="zh-CN" sz="4400" b="1" dirty="0">
                <a:solidFill>
                  <a:srgbClr val="0070C0"/>
                </a:solidFill>
              </a:rPr>
              <a:t>single linked list</a:t>
            </a:r>
            <a:r>
              <a:rPr lang="en-US" altLang="zh-CN" sz="4400" dirty="0"/>
              <a:t>.</a:t>
            </a:r>
          </a:p>
        </p:txBody>
      </p:sp>
      <p:pic>
        <p:nvPicPr>
          <p:cNvPr id="6" name="Picture 6" descr="list-1.gif">
            <a:extLst>
              <a:ext uri="{FF2B5EF4-FFF2-40B4-BE49-F238E27FC236}">
                <a16:creationId xmlns:a16="http://schemas.microsoft.com/office/drawing/2014/main" id="{470C9D9D-F38E-ED7E-DE24-9251F82D83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466" t="9914" b="9914"/>
          <a:stretch>
            <a:fillRect/>
          </a:stretch>
        </p:blipFill>
        <p:spPr bwMode="auto">
          <a:xfrm>
            <a:off x="5990231" y="4727898"/>
            <a:ext cx="12403538" cy="31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2273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vs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buNone/>
              <a:defRPr/>
            </a:pPr>
            <a:r>
              <a:rPr lang="en-US" altLang="zh-CN" sz="4400" b="1" dirty="0"/>
              <a:t>Array:</a:t>
            </a:r>
          </a:p>
          <a:p>
            <a:pPr>
              <a:defRPr/>
            </a:pPr>
            <a:r>
              <a:rPr lang="en-US" altLang="zh-CN" dirty="0"/>
              <a:t>Linear collection of data elements</a:t>
            </a:r>
          </a:p>
          <a:p>
            <a:pPr>
              <a:defRPr/>
            </a:pPr>
            <a:r>
              <a:rPr lang="en-US" altLang="zh-CN" sz="4400" dirty="0"/>
              <a:t>Store value in consecutive memory locations</a:t>
            </a:r>
          </a:p>
          <a:p>
            <a:pPr>
              <a:defRPr/>
            </a:pPr>
            <a:r>
              <a:rPr lang="en-US" altLang="zh-CN" sz="4400" dirty="0"/>
              <a:t>Can be random in accessing of data</a:t>
            </a:r>
          </a:p>
          <a:p>
            <a:pPr>
              <a:buNone/>
              <a:defRPr/>
            </a:pPr>
            <a:r>
              <a:rPr lang="en-US" altLang="zh-CN" sz="4400" b="1" dirty="0"/>
              <a:t>Linked List:</a:t>
            </a:r>
          </a:p>
          <a:p>
            <a:pPr>
              <a:defRPr/>
            </a:pPr>
            <a:r>
              <a:rPr lang="en-US" altLang="zh-CN" sz="4400" dirty="0"/>
              <a:t>Linear collection of nodes</a:t>
            </a:r>
          </a:p>
          <a:p>
            <a:pPr>
              <a:defRPr/>
            </a:pPr>
            <a:r>
              <a:rPr lang="en-US" altLang="zh-CN" sz="4400" dirty="0"/>
              <a:t>Doesn’t store its nodes in consecutive memory locations</a:t>
            </a:r>
          </a:p>
          <a:p>
            <a:pPr>
              <a:defRPr/>
            </a:pPr>
            <a:r>
              <a:rPr lang="en-US" altLang="zh-CN" sz="4400" dirty="0"/>
              <a:t>Can be accessed only in a sequential manner</a:t>
            </a: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9643247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 Memory allocation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4400" dirty="0"/>
              <a:t>If you need to allocate memory dynamically (in runtime), you can use </a:t>
            </a:r>
            <a:r>
              <a:rPr lang="id-ID" altLang="zh-CN" sz="4400" dirty="0" err="1"/>
              <a:t>malloc</a:t>
            </a:r>
            <a:r>
              <a:rPr lang="id-ID" altLang="zh-CN" sz="4400" dirty="0"/>
              <a:t> in C/C++. </a:t>
            </a:r>
            <a:endParaRPr lang="en-US" altLang="zh-CN" sz="4400" dirty="0"/>
          </a:p>
          <a:p>
            <a:pPr>
              <a:defRPr/>
            </a:pPr>
            <a:r>
              <a:rPr lang="id-ID" altLang="zh-CN" sz="4400" dirty="0"/>
              <a:t>To </a:t>
            </a:r>
            <a:r>
              <a:rPr lang="id-ID" altLang="zh-CN" sz="4400" dirty="0" err="1"/>
              <a:t>de-allocate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you</a:t>
            </a:r>
            <a:r>
              <a:rPr lang="id-ID" altLang="zh-CN" sz="4400" dirty="0"/>
              <a:t> </a:t>
            </a:r>
            <a:r>
              <a:rPr lang="id-ID" altLang="zh-CN" sz="4400" dirty="0" err="1"/>
              <a:t>can</a:t>
            </a:r>
            <a:r>
              <a:rPr lang="id-ID" altLang="zh-CN" sz="4400" dirty="0"/>
              <a:t> </a:t>
            </a:r>
            <a:r>
              <a:rPr lang="id-ID" altLang="zh-CN" sz="4400" dirty="0" err="1"/>
              <a:t>use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free</a:t>
            </a:r>
            <a:r>
              <a:rPr lang="id-ID" altLang="zh-CN" sz="4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0E0AB-98B9-9EC0-F708-5AEF6839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53" y="6648995"/>
            <a:ext cx="15384998" cy="59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14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dirty="0"/>
              <a:t>To create a linked list, we first need to define a node structure for the list.</a:t>
            </a:r>
          </a:p>
          <a:p>
            <a:pPr>
              <a:defRPr/>
            </a:pPr>
            <a:r>
              <a:rPr lang="en-US" altLang="zh-CN" dirty="0"/>
              <a:t>Supposed we want to create a list of integers.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258F2F-6225-901F-8C31-2559EC27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43" y="6858000"/>
            <a:ext cx="10665430" cy="559397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CF325D4-FF5D-6313-D198-D18BCF5C9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1472" y="8377550"/>
            <a:ext cx="606098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 is the pointer to the</a:t>
            </a:r>
          </a:p>
          <a:p>
            <a:pPr algn="just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our linked list.</a:t>
            </a:r>
          </a:p>
        </p:txBody>
      </p:sp>
    </p:spTree>
    <p:extLst>
      <p:ext uri="{BB962C8B-B14F-4D97-AF65-F5344CB8AC3E}">
        <p14:creationId xmlns:p14="http://schemas.microsoft.com/office/powerpoint/2010/main" val="10779286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159</TotalTime>
  <Words>849</Words>
  <Application>Microsoft Office PowerPoint</Application>
  <PresentationFormat>Custom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ExtraBold</vt:lpstr>
      <vt:lpstr>OCRB</vt:lpstr>
      <vt:lpstr>Wingdings</vt:lpstr>
      <vt:lpstr>Open Sans Light</vt:lpstr>
      <vt:lpstr>Open Sans Semibold</vt:lpstr>
      <vt:lpstr>Courier New</vt:lpstr>
      <vt:lpstr>Open Sans</vt:lpstr>
      <vt:lpstr>Arial</vt:lpstr>
      <vt:lpstr>21_BasicWhite</vt:lpstr>
      <vt:lpstr>Linked list I</vt:lpstr>
      <vt:lpstr>LEARNING OUTCOMES</vt:lpstr>
      <vt:lpstr>LEARNING Objectives</vt:lpstr>
      <vt:lpstr>SUBTOPICS</vt:lpstr>
      <vt:lpstr>Linked list introduction</vt:lpstr>
      <vt:lpstr>Linked list introduction</vt:lpstr>
      <vt:lpstr>Linked list vs array</vt:lpstr>
      <vt:lpstr>Single Linked list</vt:lpstr>
      <vt:lpstr>Single Linked list</vt:lpstr>
      <vt:lpstr>Single Linked list</vt:lpstr>
      <vt:lpstr>Single Linked list</vt:lpstr>
      <vt:lpstr>Single Linked list</vt:lpstr>
      <vt:lpstr>Single Linked list</vt:lpstr>
      <vt:lpstr>Single Linked list</vt:lpstr>
      <vt:lpstr>Single Linked list</vt:lpstr>
      <vt:lpstr>Single Linked list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12</cp:revision>
  <dcterms:created xsi:type="dcterms:W3CDTF">2023-11-17T02:51:40Z</dcterms:created>
  <dcterms:modified xsi:type="dcterms:W3CDTF">2024-12-06T07:46:53Z</dcterms:modified>
</cp:coreProperties>
</file>